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3113C-E502-48E6-97B2-07C66F7638ED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9818A-0A3C-4849-83AF-F150E730BF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8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70CB0-B6EF-4947-B746-CEFD8EF985E1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415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5D046A-495E-28BA-4E2F-E74BAD9C3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F78095-B1D6-4C38-3C20-F38D5262A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128D30-0216-4C15-A7C7-7F5C0E46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1D8741-EC10-2ACA-3F19-E94FB8484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3A4B25-901E-EB16-AA57-9FFEC960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3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7E960D-C7EC-463E-2174-8818D766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F371EF-E631-6187-97CA-2A5D1BBC2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3FE12A-D13A-CAB9-A4A1-A860287AC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4A75E6-3CBD-C156-8F00-1F2312930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90B411-F44B-0B83-4CE9-29B35B958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5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7A06C3-99A1-8382-4418-DAC6F9D5F9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EF7BEE-C097-1A6E-7270-ED1D12410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81DA1F-3BCC-97A9-4314-104DDAACF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8A6A62-458B-DF9A-38E4-EC6814C2A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888145-E9B9-7971-89E3-E82ECF19F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0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2324D3-FE83-DEE6-DA50-167B10BD4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A8A62C-34C0-0337-D207-76AEADE29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6229D-9ED8-2D68-63E2-41975F1AC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3C74B9-ABDB-EB98-D917-1F5F932F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E36590-F6C7-E0B8-CB60-A56B907AF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3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CF088E-1552-8DBE-1D96-2D26EC162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AD19FF-7DDB-9EC2-F2C4-45A27D78D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A925CD-F5CD-6D44-6302-AC27BCA1F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EA4ACE-CF6C-D8D7-7830-71AC7B2A3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86B512-CBE1-F323-8B96-D2865ADDA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8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17ADE0-743C-D88F-EAAD-88203F7E4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4716E8-74F7-C18A-A67B-BB6C939AB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030856-BC42-5757-D276-FC8A05405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4C8D64-B68B-712F-E830-87A142BD7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22A37A-8E24-F0C6-32D8-2633914E7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96769B-0774-AC6A-583A-02D5D045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4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2DD160-55C8-E74E-802D-CEED4CCC6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FBF265-86A1-B3E0-8DE9-A995CEC37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80FD26-7079-AD8C-9BA4-755EF56D6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EFF860-E786-9991-6BC1-B39C2C536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7CA3436-7D6A-8775-5F9F-93116F8690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5254C9-343F-570A-0DD8-EB8212F7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E312530-160E-0C7E-B7CC-02B5AF392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CF49113-18FD-B56A-C71D-0065BF18F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D1031-D021-82A5-36D7-D83CEDE32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C520BB-7BCB-23AB-1251-C3F5C0DA4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C9A4DF-CB3E-0700-7BA4-7D7C43C06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FD54123-5EB0-AF36-8327-7F84DA27C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8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702EB60-5423-E755-A49E-62E89F398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208F589-55AB-6AD2-778C-58DA2B52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89A1FE-CE95-ADAD-9302-EABCE67E8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0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06A8FD-03D5-A9CA-775B-02C2E33D7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0F3318-ABB8-AA77-F82D-40118BE78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C8BFEA-682F-554E-2464-ED5EC8B2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1CDF8F-AB87-F239-17DA-F1B714AA7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949A1A-08C6-BEB3-9A6C-AC9A9046A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98C8EA-458F-A25B-140B-268108D9C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1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A74743-5718-B9D2-E81C-0197BACD6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0C15390-BC45-C62B-12D2-56A5C0E86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CE90C8-34BC-81C7-4C3B-4CA81CAEF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09DD75-B86F-D914-F912-15C25578E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A2E4E9-F917-B348-0A6F-C5215AF7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B94836-474D-000E-4F97-CA923DF40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7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CFC11-321C-71E1-2DA4-109CF85CF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653BC0-F1F1-15E8-A658-D1ED42C53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2FC6C5-115C-ACF3-6C11-6622D0F58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14736-4D64-4615-AB4E-1826A36A8A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05D11A-803C-1328-0F4A-4A72AB6ED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BBBA93-7E24-45FA-3CC5-723F82DF1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BCAF0-9F05-444E-84D1-D027AA8872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1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16/j.jclepro.2020.123287" TargetMode="External"/><Relationship Id="rId13" Type="http://schemas.openxmlformats.org/officeDocument/2006/relationships/hyperlink" Target="https://doi.org/10.1016/j.oneear.2021.04.001" TargetMode="External"/><Relationship Id="rId3" Type="http://schemas.openxmlformats.org/officeDocument/2006/relationships/hyperlink" Target="https://doi.org/10.21203/rs.3.rs-5409598/v1" TargetMode="External"/><Relationship Id="rId7" Type="http://schemas.openxmlformats.org/officeDocument/2006/relationships/hyperlink" Target="https://doi.org/10.1088/1748-9326/ab89d7" TargetMode="External"/><Relationship Id="rId12" Type="http://schemas.openxmlformats.org/officeDocument/2006/relationships/hyperlink" Target="https://doi.org/10.1016/j.procir.2017.11.02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pg/10.1126/sciadv.adh2458" TargetMode="External"/><Relationship Id="rId11" Type="http://schemas.openxmlformats.org/officeDocument/2006/relationships/hyperlink" Target="https://doi.org/10.1016/j.ecolind.2017.12.065" TargetMode="External"/><Relationship Id="rId5" Type="http://schemas.openxmlformats.org/officeDocument/2006/relationships/hyperlink" Target="https://doi.org/10.1126/science.1259855" TargetMode="External"/><Relationship Id="rId10" Type="http://schemas.openxmlformats.org/officeDocument/2006/relationships/hyperlink" Target="https://doi.org/10.1016/j.rser.2022.112311" TargetMode="External"/><Relationship Id="rId4" Type="http://schemas.openxmlformats.org/officeDocument/2006/relationships/hyperlink" Target="https://doi.org/10.5751/ES-03180-140232" TargetMode="External"/><Relationship Id="rId9" Type="http://schemas.openxmlformats.org/officeDocument/2006/relationships/hyperlink" Target="https://doi.org/10.1111/jiec.13405" TargetMode="External"/><Relationship Id="rId14" Type="http://schemas.openxmlformats.org/officeDocument/2006/relationships/hyperlink" Target="https://doi.org/10.1016/j.jclepro.2012.06.01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20023ACE-FE8A-494F-B80B-7A33EF58581B}"/>
              </a:ext>
            </a:extLst>
          </p:cNvPr>
          <p:cNvSpPr txBox="1"/>
          <p:nvPr/>
        </p:nvSpPr>
        <p:spPr>
          <a:xfrm>
            <a:off x="1013298" y="843173"/>
            <a:ext cx="10165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chemeClr val="accent6">
                    <a:lumMod val="50000"/>
                  </a:schemeClr>
                </a:solidFill>
                <a:latin typeface="Aptos Display" panose="020B0004020202020204" pitchFamily="34" charset="0"/>
                <a:ea typeface="Harding Text Web Regular" pitchFamily="2" charset="0"/>
                <a:cs typeface="Aptos Serif" panose="020B0502040204020203" pitchFamily="18" charset="0"/>
              </a:rPr>
              <a:t>Bibliographie</a:t>
            </a:r>
            <a:endParaRPr lang="en-US" sz="4400" b="1" dirty="0">
              <a:solidFill>
                <a:schemeClr val="accent6">
                  <a:lumMod val="50000"/>
                </a:schemeClr>
              </a:solidFill>
              <a:latin typeface="Aptos Display" panose="020B0004020202020204" pitchFamily="34" charset="0"/>
              <a:ea typeface="Harding Text Web Regular" pitchFamily="2" charset="0"/>
              <a:cs typeface="Aptos Serif" panose="020B0502040204020203" pitchFamily="18" charset="0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451AFF4-B541-A9FB-E823-2690738C5902}"/>
              </a:ext>
            </a:extLst>
          </p:cNvPr>
          <p:cNvCxnSpPr>
            <a:cxnSpLocks/>
          </p:cNvCxnSpPr>
          <p:nvPr/>
        </p:nvCxnSpPr>
        <p:spPr>
          <a:xfrm>
            <a:off x="1127709" y="1599688"/>
            <a:ext cx="2828342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8A938675-018E-AC7C-DD80-7F3C0D625891}"/>
              </a:ext>
            </a:extLst>
          </p:cNvPr>
          <p:cNvSpPr/>
          <p:nvPr/>
        </p:nvSpPr>
        <p:spPr>
          <a:xfrm>
            <a:off x="2578948" y="139807"/>
            <a:ext cx="7034103" cy="70096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0A22C72-C8F0-36B0-7E89-AA3AF59D8740}"/>
              </a:ext>
            </a:extLst>
          </p:cNvPr>
          <p:cNvSpPr txBox="1"/>
          <p:nvPr/>
        </p:nvSpPr>
        <p:spPr>
          <a:xfrm>
            <a:off x="0" y="0"/>
            <a:ext cx="12192000" cy="26161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/>
                </a:solidFill>
                <a:latin typeface="Aptos Display" panose="020B0004020202020204" pitchFamily="34" charset="0"/>
                <a:ea typeface="Harding Text Web Regular" pitchFamily="2" charset="0"/>
                <a:cs typeface="Lato Light" panose="020F0502020204030203" pitchFamily="34" charset="0"/>
              </a:rPr>
              <a:t>Evaluation de la soutenabilité environnementale absolue, dynamique et prospective de l’aérien 	12 </a:t>
            </a:r>
            <a:r>
              <a:rPr lang="fr-FR" sz="1100" b="1" dirty="0" err="1">
                <a:solidFill>
                  <a:schemeClr val="bg1"/>
                </a:solidFill>
                <a:latin typeface="Aptos Display" panose="020B0004020202020204" pitchFamily="34" charset="0"/>
                <a:ea typeface="Harding Text Web Regular" pitchFamily="2" charset="0"/>
                <a:cs typeface="Lato Light" panose="020F0502020204030203" pitchFamily="34" charset="0"/>
              </a:rPr>
              <a:t>dec</a:t>
            </a:r>
            <a:r>
              <a:rPr lang="fr-FR" sz="1100" b="1" dirty="0">
                <a:solidFill>
                  <a:schemeClr val="bg1"/>
                </a:solidFill>
                <a:latin typeface="Aptos Display" panose="020B0004020202020204" pitchFamily="34" charset="0"/>
                <a:ea typeface="Harding Text Web Regular" pitchFamily="2" charset="0"/>
                <a:cs typeface="Lato Light" panose="020F0502020204030203" pitchFamily="34" charset="0"/>
              </a:rPr>
              <a:t>. 2024		Bastien </a:t>
            </a:r>
            <a:r>
              <a:rPr lang="fr-FR" sz="1100" b="1" dirty="0" err="1">
                <a:solidFill>
                  <a:schemeClr val="bg1"/>
                </a:solidFill>
                <a:latin typeface="Aptos Display" panose="020B0004020202020204" pitchFamily="34" charset="0"/>
                <a:ea typeface="Harding Text Web Regular" pitchFamily="2" charset="0"/>
                <a:cs typeface="Lato Light" panose="020F0502020204030203" pitchFamily="34" charset="0"/>
              </a:rPr>
              <a:t>Païs</a:t>
            </a:r>
            <a:r>
              <a:rPr lang="fr-FR" sz="1100" b="1" dirty="0">
                <a:solidFill>
                  <a:schemeClr val="bg1"/>
                </a:solidFill>
                <a:latin typeface="Aptos Display" panose="020B0004020202020204" pitchFamily="34" charset="0"/>
                <a:ea typeface="Harding Text Web Regular" pitchFamily="2" charset="0"/>
                <a:cs typeface="Lato Light" panose="020F0502020204030203" pitchFamily="34" charset="0"/>
              </a:rPr>
              <a:t> - 3</a:t>
            </a:r>
            <a:r>
              <a:rPr lang="fr-FR" sz="1100" b="1" baseline="30000" dirty="0">
                <a:solidFill>
                  <a:schemeClr val="bg1"/>
                </a:solidFill>
                <a:latin typeface="Aptos Display" panose="020B0004020202020204" pitchFamily="34" charset="0"/>
                <a:ea typeface="Harding Text Web Regular" pitchFamily="2" charset="0"/>
                <a:cs typeface="Lato Light" panose="020F0502020204030203" pitchFamily="34" charset="0"/>
              </a:rPr>
              <a:t>ème</a:t>
            </a:r>
            <a:r>
              <a:rPr lang="fr-FR" sz="1100" b="1" dirty="0">
                <a:solidFill>
                  <a:schemeClr val="bg1"/>
                </a:solidFill>
                <a:latin typeface="Aptos Display" panose="020B0004020202020204" pitchFamily="34" charset="0"/>
                <a:ea typeface="Harding Text Web Regular" pitchFamily="2" charset="0"/>
                <a:cs typeface="Lato Light" panose="020F0502020204030203" pitchFamily="34" charset="0"/>
              </a:rPr>
              <a:t> année de doctorat – ADEME – ISAE-</a:t>
            </a:r>
            <a:r>
              <a:rPr lang="fr-FR" sz="1100" b="1" dirty="0" err="1">
                <a:solidFill>
                  <a:schemeClr val="bg1"/>
                </a:solidFill>
                <a:latin typeface="Aptos Display" panose="020B0004020202020204" pitchFamily="34" charset="0"/>
                <a:ea typeface="Harding Text Web Regular" pitchFamily="2" charset="0"/>
                <a:cs typeface="Lato Light" panose="020F0502020204030203" pitchFamily="34" charset="0"/>
              </a:rPr>
              <a:t>Supaero</a:t>
            </a:r>
            <a:endParaRPr lang="fr-FR" sz="1100" b="1" dirty="0">
              <a:solidFill>
                <a:schemeClr val="bg1"/>
              </a:solidFill>
              <a:latin typeface="Aptos Display" panose="020B0004020202020204" pitchFamily="34" charset="0"/>
              <a:ea typeface="Harding Text Web Regular" pitchFamily="2" charset="0"/>
              <a:cs typeface="Lato Light" panose="020F0502020204030203" pitchFamily="34" charset="0"/>
            </a:endParaRPr>
          </a:p>
        </p:txBody>
      </p:sp>
      <p:sp>
        <p:nvSpPr>
          <p:cNvPr id="32" name="Rectangle : avec coins arrondis en haut 31">
            <a:extLst>
              <a:ext uri="{FF2B5EF4-FFF2-40B4-BE49-F238E27FC236}">
                <a16:creationId xmlns:a16="http://schemas.microsoft.com/office/drawing/2014/main" id="{6DB8CD79-BA23-774B-F127-258E4804136F}"/>
              </a:ext>
            </a:extLst>
          </p:cNvPr>
          <p:cNvSpPr/>
          <p:nvPr/>
        </p:nvSpPr>
        <p:spPr>
          <a:xfrm rot="16200000">
            <a:off x="3139457" y="-50246"/>
            <a:ext cx="144000" cy="1146292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8D84AAB8-3C6B-8476-5052-C6B26DA9347D}"/>
              </a:ext>
            </a:extLst>
          </p:cNvPr>
          <p:cNvSpPr txBox="1"/>
          <p:nvPr/>
        </p:nvSpPr>
        <p:spPr>
          <a:xfrm>
            <a:off x="2547294" y="567721"/>
            <a:ext cx="143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err="1">
                <a:latin typeface="Aptos "/>
                <a:ea typeface="Lato Thin" panose="020F0502020204030204" pitchFamily="34" charset="0"/>
                <a:cs typeface="Lato Thin" panose="020F0502020204030204" pitchFamily="34" charset="0"/>
              </a:rPr>
              <a:t>Limites</a:t>
            </a:r>
            <a:r>
              <a:rPr lang="en-US" sz="1100" b="1" dirty="0">
                <a:latin typeface="Aptos "/>
                <a:ea typeface="Lato Thin" panose="020F0502020204030204" pitchFamily="34" charset="0"/>
                <a:cs typeface="Lato Thin" panose="020F0502020204030204" pitchFamily="34" charset="0"/>
              </a:rPr>
              <a:t> </a:t>
            </a:r>
            <a:r>
              <a:rPr lang="en-US" sz="1100" b="1" dirty="0" err="1">
                <a:latin typeface="Aptos "/>
                <a:ea typeface="Lato Thin" panose="020F0502020204030204" pitchFamily="34" charset="0"/>
                <a:cs typeface="Lato Thin" panose="020F0502020204030204" pitchFamily="34" charset="0"/>
              </a:rPr>
              <a:t>planétaires</a:t>
            </a:r>
            <a:endParaRPr lang="en-US" sz="1100" b="1" dirty="0">
              <a:latin typeface="Aptos "/>
              <a:ea typeface="Lato Thin" panose="020F0502020204030204" pitchFamily="34" charset="0"/>
              <a:cs typeface="Lato Thin" panose="020F0502020204030204" pitchFamily="34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6660D29C-21E7-73FE-A75F-661BE26D31BE}"/>
              </a:ext>
            </a:extLst>
          </p:cNvPr>
          <p:cNvSpPr txBox="1"/>
          <p:nvPr/>
        </p:nvSpPr>
        <p:spPr>
          <a:xfrm>
            <a:off x="3948916" y="574142"/>
            <a:ext cx="9786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Aptos "/>
                <a:ea typeface="Lato Thin" panose="020F0502020204030204" pitchFamily="34" charset="0"/>
                <a:cs typeface="Lato Thin" panose="020F0502020204030204" pitchFamily="34" charset="0"/>
              </a:rPr>
              <a:t>Prospective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D071F910-7C45-18A0-E1A2-73762D50AA0B}"/>
              </a:ext>
            </a:extLst>
          </p:cNvPr>
          <p:cNvSpPr txBox="1"/>
          <p:nvPr/>
        </p:nvSpPr>
        <p:spPr>
          <a:xfrm>
            <a:off x="4934657" y="580645"/>
            <a:ext cx="9437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err="1">
                <a:latin typeface="Aptos "/>
                <a:ea typeface="Lato Thin" panose="020F0502020204030204" pitchFamily="34" charset="0"/>
                <a:cs typeface="Lato Thin" panose="020F0502020204030204" pitchFamily="34" charset="0"/>
              </a:rPr>
              <a:t>Dynamique</a:t>
            </a:r>
            <a:endParaRPr lang="en-US" sz="1100" b="1" dirty="0">
              <a:latin typeface="Aptos "/>
              <a:ea typeface="Lato Thin" panose="020F0502020204030204" pitchFamily="34" charset="0"/>
              <a:cs typeface="Lato Thin" panose="020F0502020204030204" pitchFamily="34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43A10C29-2F6E-0611-BDBD-0A4EDDAB08CE}"/>
              </a:ext>
            </a:extLst>
          </p:cNvPr>
          <p:cNvSpPr txBox="1"/>
          <p:nvPr/>
        </p:nvSpPr>
        <p:spPr>
          <a:xfrm>
            <a:off x="6006202" y="575175"/>
            <a:ext cx="9104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err="1">
                <a:latin typeface="Aptos "/>
                <a:ea typeface="Lato Thin" panose="020F0502020204030204" pitchFamily="34" charset="0"/>
                <a:cs typeface="Lato Thin" panose="020F0502020204030204" pitchFamily="34" charset="0"/>
              </a:rPr>
              <a:t>Résultats</a:t>
            </a:r>
            <a:endParaRPr lang="en-US" sz="1100" b="1" dirty="0">
              <a:latin typeface="Aptos "/>
              <a:ea typeface="Lato Thin" panose="020F0502020204030204" pitchFamily="34" charset="0"/>
              <a:cs typeface="Lato Thin" panose="020F0502020204030204" pitchFamily="34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9D75E588-9B08-EE1A-7EA3-9D5BED07F3F8}"/>
              </a:ext>
            </a:extLst>
          </p:cNvPr>
          <p:cNvSpPr txBox="1"/>
          <p:nvPr/>
        </p:nvSpPr>
        <p:spPr>
          <a:xfrm>
            <a:off x="6860126" y="576713"/>
            <a:ext cx="1019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Aptos "/>
                <a:ea typeface="Lato Thin" panose="020F0502020204030204" pitchFamily="34" charset="0"/>
                <a:cs typeface="Lato Thin" panose="020F0502020204030204" pitchFamily="34" charset="0"/>
              </a:rPr>
              <a:t>Conclusion</a:t>
            </a:r>
          </a:p>
        </p:txBody>
      </p:sp>
      <p:sp>
        <p:nvSpPr>
          <p:cNvPr id="42" name="Rectangle : avec coins arrondis en haut 41">
            <a:extLst>
              <a:ext uri="{FF2B5EF4-FFF2-40B4-BE49-F238E27FC236}">
                <a16:creationId xmlns:a16="http://schemas.microsoft.com/office/drawing/2014/main" id="{55749942-44C7-31BC-C3E8-A48128B91533}"/>
              </a:ext>
            </a:extLst>
          </p:cNvPr>
          <p:cNvSpPr/>
          <p:nvPr/>
        </p:nvSpPr>
        <p:spPr>
          <a:xfrm rot="5400000" flipH="1">
            <a:off x="3282388" y="-15713"/>
            <a:ext cx="144000" cy="1076324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AFCBCC1-17C1-ACF0-21F6-B1E68AB45B30}"/>
              </a:ext>
            </a:extLst>
          </p:cNvPr>
          <p:cNvSpPr/>
          <p:nvPr/>
        </p:nvSpPr>
        <p:spPr>
          <a:xfrm>
            <a:off x="2708275" y="450900"/>
            <a:ext cx="1076323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FA90212-CC84-03C1-3564-D8C790714DD2}"/>
              </a:ext>
            </a:extLst>
          </p:cNvPr>
          <p:cNvSpPr/>
          <p:nvPr/>
        </p:nvSpPr>
        <p:spPr>
          <a:xfrm>
            <a:off x="2661104" y="451031"/>
            <a:ext cx="1202871" cy="14283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C13F1AD2-FD86-9C32-E715-6D61DA78C371}"/>
              </a:ext>
            </a:extLst>
          </p:cNvPr>
          <p:cNvSpPr/>
          <p:nvPr/>
        </p:nvSpPr>
        <p:spPr>
          <a:xfrm>
            <a:off x="6942281" y="458349"/>
            <a:ext cx="954877" cy="1440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 : avec coins arrondis en haut 45">
            <a:extLst>
              <a:ext uri="{FF2B5EF4-FFF2-40B4-BE49-F238E27FC236}">
                <a16:creationId xmlns:a16="http://schemas.microsoft.com/office/drawing/2014/main" id="{D4E0708E-3EF4-66B7-66EA-DB0D916934AD}"/>
              </a:ext>
            </a:extLst>
          </p:cNvPr>
          <p:cNvSpPr/>
          <p:nvPr/>
        </p:nvSpPr>
        <p:spPr>
          <a:xfrm rot="5400000" flipH="1">
            <a:off x="4358316" y="117377"/>
            <a:ext cx="144000" cy="812005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 : avec coins arrondis en haut 46">
            <a:extLst>
              <a:ext uri="{FF2B5EF4-FFF2-40B4-BE49-F238E27FC236}">
                <a16:creationId xmlns:a16="http://schemas.microsoft.com/office/drawing/2014/main" id="{D1510579-37F6-5837-E2C4-28DA3C50BBE3}"/>
              </a:ext>
            </a:extLst>
          </p:cNvPr>
          <p:cNvSpPr/>
          <p:nvPr/>
        </p:nvSpPr>
        <p:spPr>
          <a:xfrm rot="16200000">
            <a:off x="4039626" y="370010"/>
            <a:ext cx="144000" cy="311149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E990751-F57B-FC4F-6622-FC2762539CC9}"/>
              </a:ext>
            </a:extLst>
          </p:cNvPr>
          <p:cNvSpPr/>
          <p:nvPr/>
        </p:nvSpPr>
        <p:spPr>
          <a:xfrm>
            <a:off x="3986493" y="453586"/>
            <a:ext cx="698970" cy="14283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 : avec coins arrondis en haut 48">
            <a:extLst>
              <a:ext uri="{FF2B5EF4-FFF2-40B4-BE49-F238E27FC236}">
                <a16:creationId xmlns:a16="http://schemas.microsoft.com/office/drawing/2014/main" id="{D45BBFB2-9044-50BF-12A5-D66628DC03C8}"/>
              </a:ext>
            </a:extLst>
          </p:cNvPr>
          <p:cNvSpPr/>
          <p:nvPr/>
        </p:nvSpPr>
        <p:spPr>
          <a:xfrm rot="16200000">
            <a:off x="5116922" y="241492"/>
            <a:ext cx="144000" cy="569557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 : avec coins arrondis en haut 49">
            <a:extLst>
              <a:ext uri="{FF2B5EF4-FFF2-40B4-BE49-F238E27FC236}">
                <a16:creationId xmlns:a16="http://schemas.microsoft.com/office/drawing/2014/main" id="{7A595858-B091-4369-06FF-3662023C6E2B}"/>
              </a:ext>
            </a:extLst>
          </p:cNvPr>
          <p:cNvSpPr/>
          <p:nvPr/>
        </p:nvSpPr>
        <p:spPr>
          <a:xfrm rot="5400000" flipH="1">
            <a:off x="5544475" y="208185"/>
            <a:ext cx="144000" cy="636387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D6732EA-8DF1-68EF-B8A0-510918F81C76}"/>
              </a:ext>
            </a:extLst>
          </p:cNvPr>
          <p:cNvSpPr/>
          <p:nvPr/>
        </p:nvSpPr>
        <p:spPr>
          <a:xfrm>
            <a:off x="4957970" y="456212"/>
            <a:ext cx="602387" cy="14283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2A29C14-47DB-FF43-0FCB-9C9F71345114}"/>
              </a:ext>
            </a:extLst>
          </p:cNvPr>
          <p:cNvSpPr/>
          <p:nvPr/>
        </p:nvSpPr>
        <p:spPr>
          <a:xfrm>
            <a:off x="4965349" y="454032"/>
            <a:ext cx="400486" cy="14283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 : avec coins arrondis en haut 52">
            <a:extLst>
              <a:ext uri="{FF2B5EF4-FFF2-40B4-BE49-F238E27FC236}">
                <a16:creationId xmlns:a16="http://schemas.microsoft.com/office/drawing/2014/main" id="{30AD4908-1D2C-66C5-6CB6-E90EAF03542A}"/>
              </a:ext>
            </a:extLst>
          </p:cNvPr>
          <p:cNvSpPr/>
          <p:nvPr/>
        </p:nvSpPr>
        <p:spPr>
          <a:xfrm rot="5400000" flipH="1">
            <a:off x="6422233" y="136274"/>
            <a:ext cx="144000" cy="788149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 : avec coins arrondis en haut 53">
            <a:extLst>
              <a:ext uri="{FF2B5EF4-FFF2-40B4-BE49-F238E27FC236}">
                <a16:creationId xmlns:a16="http://schemas.microsoft.com/office/drawing/2014/main" id="{9AA85AC9-B717-D2F0-B783-884368CB284D}"/>
              </a:ext>
            </a:extLst>
          </p:cNvPr>
          <p:cNvSpPr/>
          <p:nvPr/>
        </p:nvSpPr>
        <p:spPr>
          <a:xfrm rot="16200000">
            <a:off x="6285166" y="175522"/>
            <a:ext cx="142414" cy="711240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DA11D97-C100-E937-2175-832ED331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92C8-9247-484C-BAE5-36148BD33E36}" type="slidenum">
              <a:rPr lang="fr-FR" smtClean="0"/>
              <a:t>1</a:t>
            </a:fld>
            <a:endParaRPr lang="fr-FR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E1122445-9D41-DFAE-6978-A65D52F7D116}"/>
              </a:ext>
            </a:extLst>
          </p:cNvPr>
          <p:cNvSpPr/>
          <p:nvPr/>
        </p:nvSpPr>
        <p:spPr>
          <a:xfrm>
            <a:off x="7954404" y="458349"/>
            <a:ext cx="1576492" cy="144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5ACFFE-5E84-2B26-5C54-5DEFD35B66EC}"/>
              </a:ext>
            </a:extLst>
          </p:cNvPr>
          <p:cNvSpPr txBox="1"/>
          <p:nvPr/>
        </p:nvSpPr>
        <p:spPr>
          <a:xfrm>
            <a:off x="8206673" y="583963"/>
            <a:ext cx="1079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err="1">
                <a:solidFill>
                  <a:schemeClr val="accent6"/>
                </a:solidFill>
                <a:latin typeface="Aptos "/>
                <a:ea typeface="Lato Thin" panose="020F0502020204030204" pitchFamily="34" charset="0"/>
                <a:cs typeface="Lato Thin" panose="020F0502020204030204" pitchFamily="34" charset="0"/>
              </a:rPr>
              <a:t>Bibliographie</a:t>
            </a:r>
            <a:endParaRPr lang="en-US" sz="1100" b="1" dirty="0">
              <a:solidFill>
                <a:schemeClr val="accent6"/>
              </a:solidFill>
              <a:latin typeface="Aptos "/>
              <a:ea typeface="Lato Thin" panose="020F0502020204030204" pitchFamily="34" charset="0"/>
              <a:cs typeface="Lato Thin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9D59F55-8B6D-1DCA-5C62-ECC14E2E7E89}"/>
              </a:ext>
            </a:extLst>
          </p:cNvPr>
          <p:cNvSpPr txBox="1"/>
          <p:nvPr/>
        </p:nvSpPr>
        <p:spPr>
          <a:xfrm>
            <a:off x="1013298" y="1622425"/>
            <a:ext cx="111787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b="1" dirty="0">
                <a:latin typeface="Aptos" panose="020B0004020202020204" pitchFamily="34" charset="0"/>
              </a:rPr>
              <a:t>Preprint: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200" dirty="0" err="1">
                <a:latin typeface="Aptos" panose="020B0004020202020204" pitchFamily="34" charset="0"/>
              </a:rPr>
              <a:t>Païs</a:t>
            </a:r>
            <a:r>
              <a:rPr lang="en-US" sz="1200" dirty="0">
                <a:latin typeface="Aptos" panose="020B0004020202020204" pitchFamily="34" charset="0"/>
              </a:rPr>
              <a:t> et al. 2024. Current aviation roadmaps are not within planetary boundaries. </a:t>
            </a:r>
            <a:r>
              <a:rPr lang="fr-FR" sz="1200" b="0" i="0" dirty="0">
                <a:effectLst/>
                <a:latin typeface="Aptos" panose="020B0004020202020204" pitchFamily="34" charset="0"/>
                <a:hlinkClick r:id="rId3"/>
              </a:rPr>
              <a:t>https://doi.org/10.21203/rs.3.rs-5409598/v1</a:t>
            </a:r>
            <a:endParaRPr lang="fr-FR" sz="1200" b="0" i="0" dirty="0">
              <a:effectLst/>
              <a:latin typeface="Aptos" panose="020B00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200" dirty="0">
              <a:latin typeface="Aptos" panose="020B00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b="1" i="0" dirty="0">
                <a:effectLst/>
                <a:latin typeface="Aptos" panose="020B0004020202020204" pitchFamily="34" charset="0"/>
              </a:rPr>
              <a:t>Limites planétaires: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200" dirty="0" err="1">
                <a:latin typeface="Aptos" panose="020B0004020202020204" pitchFamily="34" charset="0"/>
              </a:rPr>
              <a:t>Rockström</a:t>
            </a:r>
            <a:r>
              <a:rPr lang="fr-FR" sz="1200" dirty="0">
                <a:latin typeface="Aptos" panose="020B0004020202020204" pitchFamily="34" charset="0"/>
              </a:rPr>
              <a:t> et al. 2009. </a:t>
            </a:r>
            <a:r>
              <a:rPr lang="en-US" sz="1200" dirty="0">
                <a:latin typeface="Aptos" panose="020B0004020202020204" pitchFamily="34" charset="0"/>
              </a:rPr>
              <a:t>Planetary Boundaries: Exploring the Safe Operating Space for Humanity. </a:t>
            </a:r>
            <a:r>
              <a:rPr lang="en-US" sz="1200" dirty="0">
                <a:latin typeface="Aptos" panose="020B0004020202020204" pitchFamily="34" charset="0"/>
                <a:hlinkClick r:id="rId4"/>
              </a:rPr>
              <a:t>https://doi.org/10.5751/ES-03180-140232</a:t>
            </a:r>
            <a:r>
              <a:rPr lang="en-US" sz="1200" dirty="0">
                <a:latin typeface="Aptos" panose="020B0004020202020204" pitchFamily="34" charset="0"/>
              </a:rPr>
              <a:t>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200" b="0" i="0" dirty="0">
                <a:effectLst/>
                <a:latin typeface="Aptos" panose="020B0004020202020204" pitchFamily="34" charset="0"/>
              </a:rPr>
              <a:t>Steffen et al. 2015. Planetary boundaries: Guiding human development on a changing planet. </a:t>
            </a:r>
            <a:r>
              <a:rPr lang="en-US" sz="1200" b="0" i="0" dirty="0">
                <a:effectLst/>
                <a:latin typeface="Aptos" panose="020B0004020202020204" pitchFamily="34" charset="0"/>
                <a:hlinkClick r:id="rId5"/>
              </a:rPr>
              <a:t>https://doi.org/10.1126/science.1259855</a:t>
            </a:r>
            <a:r>
              <a:rPr lang="en-US" sz="1200" b="0" i="0" dirty="0">
                <a:effectLst/>
                <a:latin typeface="Aptos" panose="020B0004020202020204" pitchFamily="34" charset="0"/>
              </a:rPr>
              <a:t>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200" dirty="0">
                <a:latin typeface="Aptos" panose="020B0004020202020204" pitchFamily="34" charset="0"/>
              </a:rPr>
              <a:t>Richardson et al. 2023. Earth beyond six of nine planetary boundaries. </a:t>
            </a:r>
            <a:r>
              <a:rPr lang="en-US" sz="1200" dirty="0">
                <a:latin typeface="Aptos" panose="020B0004020202020204" pitchFamily="34" charset="0"/>
                <a:hlinkClick r:id="rId6"/>
              </a:rPr>
              <a:t>https://doi.opg/10.1126/sciadv.adh2458</a:t>
            </a:r>
            <a:r>
              <a:rPr lang="en-US" sz="1200" dirty="0">
                <a:latin typeface="Aptos" panose="020B000402020202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b="1" i="0" dirty="0">
                <a:effectLst/>
                <a:latin typeface="Aptos" panose="020B0004020202020204" pitchFamily="34" charset="0"/>
              </a:rPr>
              <a:t>Review AESA et downscaling: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200" dirty="0" err="1">
                <a:latin typeface="Aptos" panose="020B0004020202020204" pitchFamily="34" charset="0"/>
                <a:ea typeface="Harding Text Web Regular" pitchFamily="2" charset="0"/>
              </a:rPr>
              <a:t>Bjørn</a:t>
            </a:r>
            <a:r>
              <a:rPr lang="fr-FR" sz="1200" dirty="0">
                <a:latin typeface="Aptos" panose="020B0004020202020204" pitchFamily="34" charset="0"/>
                <a:ea typeface="Harding Text Web Regular" pitchFamily="2" charset="0"/>
              </a:rPr>
              <a:t> et al.</a:t>
            </a:r>
            <a:r>
              <a:rPr lang="en-US" sz="1200" dirty="0">
                <a:latin typeface="Aptos" panose="020B0004020202020204" pitchFamily="34" charset="0"/>
                <a:ea typeface="Harding Text Web Regular" pitchFamily="2" charset="0"/>
              </a:rPr>
              <a:t> 2020. Review of life-cycle based methods for absolute environmental sustainability assessment and their applications. </a:t>
            </a:r>
            <a:r>
              <a:rPr lang="en-US" sz="1200" dirty="0">
                <a:latin typeface="Aptos" panose="020B0004020202020204" pitchFamily="34" charset="0"/>
                <a:ea typeface="Harding Text Web Regular" pitchFamily="2" charset="0"/>
                <a:hlinkClick r:id="rId7"/>
              </a:rPr>
              <a:t>https://doi.org/10.1088/1748-9326/ab89d7</a:t>
            </a:r>
            <a:r>
              <a:rPr lang="en-US" sz="1200" dirty="0">
                <a:latin typeface="Aptos" panose="020B0004020202020204" pitchFamily="34" charset="0"/>
                <a:ea typeface="Harding Text Web Regular" pitchFamily="2" charset="0"/>
              </a:rPr>
              <a:t>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200" b="0" i="0" dirty="0" err="1">
                <a:effectLst/>
                <a:latin typeface="Aptos" panose="020B0004020202020204" pitchFamily="34" charset="0"/>
              </a:rPr>
              <a:t>Ryberg</a:t>
            </a:r>
            <a:r>
              <a:rPr lang="fr-FR" sz="1200" b="0" i="0" dirty="0">
                <a:effectLst/>
                <a:latin typeface="Aptos" panose="020B0004020202020204" pitchFamily="34" charset="0"/>
              </a:rPr>
              <a:t> et al. 2020. </a:t>
            </a:r>
            <a:r>
              <a:rPr lang="en-US" sz="1200" b="0" i="0" dirty="0">
                <a:effectLst/>
                <a:latin typeface="Aptos" panose="020B0004020202020204" pitchFamily="34" charset="0"/>
              </a:rPr>
              <a:t>Downscaling the planetary boundaries in absolute environmental sustainability assessments – A review. </a:t>
            </a:r>
            <a:r>
              <a:rPr lang="en-US" sz="1200" b="0" i="0" dirty="0">
                <a:effectLst/>
                <a:latin typeface="Aptos" panose="020B0004020202020204" pitchFamily="34" charset="0"/>
                <a:hlinkClick r:id="rId8"/>
              </a:rPr>
              <a:t>https://doi.org/10.1016/j.jclepro.2020.123287</a:t>
            </a:r>
            <a:r>
              <a:rPr lang="en-US" sz="1200" b="0" i="0" dirty="0">
                <a:effectLst/>
                <a:latin typeface="Aptos" panose="020B000402020202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b="1" i="0" dirty="0">
                <a:effectLst/>
                <a:latin typeface="Aptos" panose="020B0004020202020204" pitchFamily="34" charset="0"/>
              </a:rPr>
              <a:t>Principe de partage « </a:t>
            </a:r>
            <a:r>
              <a:rPr lang="fr-FR" sz="1200" b="1" i="0" dirty="0" err="1">
                <a:effectLst/>
                <a:latin typeface="Aptos" panose="020B0004020202020204" pitchFamily="34" charset="0"/>
              </a:rPr>
              <a:t>fulfilment</a:t>
            </a:r>
            <a:r>
              <a:rPr lang="fr-FR" sz="1200" b="1" i="0" dirty="0">
                <a:effectLst/>
                <a:latin typeface="Aptos" panose="020B0004020202020204" pitchFamily="34" charset="0"/>
              </a:rPr>
              <a:t> of </a:t>
            </a:r>
            <a:r>
              <a:rPr lang="fr-FR" sz="1200" b="1" i="0" dirty="0" err="1">
                <a:effectLst/>
                <a:latin typeface="Aptos" panose="020B0004020202020204" pitchFamily="34" charset="0"/>
              </a:rPr>
              <a:t>human</a:t>
            </a:r>
            <a:r>
              <a:rPr lang="fr-FR" sz="1200" b="1" i="0" dirty="0">
                <a:effectLst/>
                <a:latin typeface="Aptos" panose="020B0004020202020204" pitchFamily="34" charset="0"/>
              </a:rPr>
              <a:t> </a:t>
            </a:r>
            <a:r>
              <a:rPr lang="fr-FR" sz="1200" b="1" i="0" dirty="0" err="1">
                <a:effectLst/>
                <a:latin typeface="Aptos" panose="020B0004020202020204" pitchFamily="34" charset="0"/>
              </a:rPr>
              <a:t>needs</a:t>
            </a:r>
            <a:r>
              <a:rPr lang="fr-FR" sz="1200" b="1" i="0" dirty="0">
                <a:effectLst/>
                <a:latin typeface="Aptos" panose="020B0004020202020204" pitchFamily="34" charset="0"/>
              </a:rPr>
              <a:t> »: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200" dirty="0" err="1">
                <a:latin typeface="Aptos" panose="020B0004020202020204" pitchFamily="34" charset="0"/>
              </a:rPr>
              <a:t>Heide</a:t>
            </a:r>
            <a:r>
              <a:rPr lang="fr-FR" sz="1200" dirty="0">
                <a:latin typeface="Aptos" panose="020B0004020202020204" pitchFamily="34" charset="0"/>
              </a:rPr>
              <a:t> et al. 2023. </a:t>
            </a:r>
            <a:r>
              <a:rPr lang="en-US" sz="1200" dirty="0">
                <a:latin typeface="Aptos" panose="020B0004020202020204" pitchFamily="34" charset="0"/>
              </a:rPr>
              <a:t>Reflecting the importance of human needs fulfilment in absolute sustainability assessments: Development of a sharing principle</a:t>
            </a:r>
            <a:r>
              <a:rPr lang="fr-FR" sz="1200" dirty="0">
                <a:latin typeface="Aptos" panose="020B0004020202020204" pitchFamily="34" charset="0"/>
              </a:rPr>
              <a:t>. </a:t>
            </a:r>
            <a:r>
              <a:rPr lang="fr-FR" sz="1200" dirty="0">
                <a:latin typeface="Aptos" panose="020B0004020202020204" pitchFamily="34" charset="0"/>
                <a:hlinkClick r:id="rId9"/>
              </a:rPr>
              <a:t>https://doi.org/10.1111/jiec.13405</a:t>
            </a:r>
            <a:r>
              <a:rPr lang="fr-FR" sz="1200" dirty="0">
                <a:latin typeface="Aptos" panose="020B000402020202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b="1" i="0" dirty="0">
                <a:effectLst/>
                <a:latin typeface="Aptos" panose="020B0004020202020204" pitchFamily="34" charset="0"/>
              </a:rPr>
              <a:t>Outil « </a:t>
            </a:r>
            <a:r>
              <a:rPr lang="fr-FR" sz="1200" b="1" i="0" dirty="0" err="1">
                <a:effectLst/>
                <a:latin typeface="Aptos" panose="020B0004020202020204" pitchFamily="34" charset="0"/>
              </a:rPr>
              <a:t>premise</a:t>
            </a:r>
            <a:r>
              <a:rPr lang="fr-FR" sz="1200" b="1" i="0" dirty="0">
                <a:effectLst/>
                <a:latin typeface="Aptos" panose="020B0004020202020204" pitchFamily="34" charset="0"/>
              </a:rPr>
              <a:t> »: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200" dirty="0" err="1">
                <a:latin typeface="Aptos" panose="020B0004020202020204" pitchFamily="34" charset="0"/>
              </a:rPr>
              <a:t>Sacchi</a:t>
            </a:r>
            <a:r>
              <a:rPr lang="fr-FR" sz="1200" dirty="0">
                <a:latin typeface="Aptos" panose="020B0004020202020204" pitchFamily="34" charset="0"/>
              </a:rPr>
              <a:t> et al. 2022. </a:t>
            </a:r>
            <a:r>
              <a:rPr lang="en-US" sz="1200" dirty="0" err="1">
                <a:latin typeface="Aptos" panose="020B0004020202020204" pitchFamily="34" charset="0"/>
              </a:rPr>
              <a:t>PRospective</a:t>
            </a:r>
            <a:r>
              <a:rPr lang="en-US" sz="1200" dirty="0">
                <a:latin typeface="Aptos" panose="020B0004020202020204" pitchFamily="34" charset="0"/>
              </a:rPr>
              <a:t> </a:t>
            </a:r>
            <a:r>
              <a:rPr lang="en-US" sz="1200" dirty="0" err="1">
                <a:latin typeface="Aptos" panose="020B0004020202020204" pitchFamily="34" charset="0"/>
              </a:rPr>
              <a:t>EnvironMental</a:t>
            </a:r>
            <a:r>
              <a:rPr lang="en-US" sz="1200" dirty="0">
                <a:latin typeface="Aptos" panose="020B0004020202020204" pitchFamily="34" charset="0"/>
              </a:rPr>
              <a:t> Impact </a:t>
            </a:r>
            <a:r>
              <a:rPr lang="en-US" sz="1200" dirty="0" err="1">
                <a:latin typeface="Aptos" panose="020B0004020202020204" pitchFamily="34" charset="0"/>
              </a:rPr>
              <a:t>asSEment</a:t>
            </a:r>
            <a:r>
              <a:rPr lang="en-US" sz="1200" dirty="0">
                <a:latin typeface="Aptos" panose="020B0004020202020204" pitchFamily="34" charset="0"/>
              </a:rPr>
              <a:t> (premise): A streamlined approach to producing databases for prospective life cycle assessment using integrated assessment models</a:t>
            </a:r>
            <a:r>
              <a:rPr lang="fr-FR" sz="1200" dirty="0">
                <a:latin typeface="Aptos" panose="020B0004020202020204" pitchFamily="34" charset="0"/>
              </a:rPr>
              <a:t>. </a:t>
            </a:r>
            <a:r>
              <a:rPr lang="fr-FR" sz="1200" dirty="0">
                <a:latin typeface="Aptos" panose="020B0004020202020204" pitchFamily="34" charset="0"/>
                <a:hlinkClick r:id="rId10"/>
              </a:rPr>
              <a:t>https://doi.org/10.1016/j.rser.2022.112311</a:t>
            </a:r>
            <a:r>
              <a:rPr lang="fr-FR" sz="1200" dirty="0">
                <a:latin typeface="Aptos" panose="020B000402020202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b="1" i="0" dirty="0">
                <a:effectLst/>
                <a:latin typeface="Aptos" panose="020B0004020202020204" pitchFamily="34" charset="0"/>
              </a:rPr>
              <a:t>Méthodes d’impact </a:t>
            </a:r>
            <a:r>
              <a:rPr lang="fr-FR" sz="1200" b="1" i="0" dirty="0" err="1">
                <a:effectLst/>
                <a:latin typeface="Aptos" panose="020B0004020202020204" pitchFamily="34" charset="0"/>
              </a:rPr>
              <a:t>assessment</a:t>
            </a:r>
            <a:r>
              <a:rPr lang="fr-FR" sz="1200" b="1" i="0" dirty="0">
                <a:effectLst/>
                <a:latin typeface="Aptos" panose="020B0004020202020204" pitchFamily="34" charset="0"/>
              </a:rPr>
              <a:t> PB-LCIA, biosphère, et dynamique 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200" dirty="0" err="1">
                <a:latin typeface="Aptos" panose="020B0004020202020204" pitchFamily="34" charset="0"/>
              </a:rPr>
              <a:t>Ryberg</a:t>
            </a:r>
            <a:r>
              <a:rPr lang="fr-FR" sz="1200" dirty="0">
                <a:latin typeface="Aptos" panose="020B0004020202020204" pitchFamily="34" charset="0"/>
              </a:rPr>
              <a:t> et al. 2018. </a:t>
            </a:r>
            <a:r>
              <a:rPr lang="en-US" sz="1200" dirty="0">
                <a:latin typeface="Aptos" panose="020B0004020202020204" pitchFamily="34" charset="0"/>
              </a:rPr>
              <a:t>Development of a life-cycle impact assessment methodology linked to the Planetary Boundaries framework. </a:t>
            </a:r>
            <a:r>
              <a:rPr lang="en-US" sz="1200" dirty="0">
                <a:effectLst/>
                <a:latin typeface="Aptos" panose="020B0004020202020204" pitchFamily="34" charset="0"/>
                <a:ea typeface="Harding Text Web Regular" pitchFamily="2" charset="0"/>
                <a:hlinkClick r:id="rId11"/>
              </a:rPr>
              <a:t>https://doi.org/10.1016/j.ecolind.2017.12.065</a:t>
            </a:r>
            <a:endParaRPr lang="en-US" sz="1200" dirty="0">
              <a:effectLst/>
              <a:latin typeface="Aptos" panose="020B0004020202020204" pitchFamily="34" charset="0"/>
              <a:ea typeface="Harding Text Web Regular" pitchFamily="2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200" dirty="0" err="1">
                <a:latin typeface="Aptos" panose="020B0004020202020204" pitchFamily="34" charset="0"/>
                <a:ea typeface="Harding Text Web Regular" pitchFamily="2" charset="0"/>
              </a:rPr>
              <a:t>Ryberg</a:t>
            </a:r>
            <a:r>
              <a:rPr lang="en-US" sz="1200" dirty="0">
                <a:latin typeface="Aptos" panose="020B0004020202020204" pitchFamily="34" charset="0"/>
                <a:ea typeface="Harding Text Web Regular" pitchFamily="2" charset="0"/>
              </a:rPr>
              <a:t> et al. 2018. Prospective Assessment of Steel Manufacturing Relative to Planetary Boundaries: Calling for Life Cycle Solution. </a:t>
            </a:r>
            <a:r>
              <a:rPr lang="en-US" sz="1200" dirty="0">
                <a:latin typeface="Aptos" panose="020B0004020202020204" pitchFamily="34" charset="0"/>
                <a:ea typeface="Harding Text Web Regular" pitchFamily="2" charset="0"/>
                <a:hlinkClick r:id="rId12"/>
              </a:rPr>
              <a:t>https://doi.org/10.1016/j.procir.2017.11.021</a:t>
            </a:r>
            <a:r>
              <a:rPr lang="en-US" sz="1200" dirty="0">
                <a:latin typeface="Aptos" panose="020B0004020202020204" pitchFamily="34" charset="0"/>
                <a:ea typeface="Harding Text Web Regular" pitchFamily="2" charset="0"/>
              </a:rPr>
              <a:t>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200" dirty="0" err="1">
                <a:effectLst/>
                <a:latin typeface="Aptos" panose="020B0004020202020204" pitchFamily="34" charset="0"/>
                <a:ea typeface="Harding Text Web Regular" pitchFamily="2" charset="0"/>
              </a:rPr>
              <a:t>Galán</a:t>
            </a:r>
            <a:r>
              <a:rPr lang="en-US" sz="1200" dirty="0">
                <a:effectLst/>
                <a:latin typeface="Aptos" panose="020B0004020202020204" pitchFamily="34" charset="0"/>
                <a:ea typeface="Harding Text Web Regular" pitchFamily="2" charset="0"/>
              </a:rPr>
              <a:t>-Martín et al. 2021. Sustainability footprints of a renewable carbon transition for the petrochemical sector within planetary boundaries. </a:t>
            </a:r>
            <a:r>
              <a:rPr lang="en-US" sz="1200" dirty="0">
                <a:effectLst/>
                <a:latin typeface="Aptos" panose="020B0004020202020204" pitchFamily="34" charset="0"/>
                <a:ea typeface="Harding Text Web Regular" pitchFamily="2" charset="0"/>
                <a:hlinkClick r:id="rId13"/>
              </a:rPr>
              <a:t>https://doi.org/10.1016/j.oneear.2021.04.001</a:t>
            </a:r>
            <a:r>
              <a:rPr lang="en-US" sz="1200" dirty="0">
                <a:effectLst/>
                <a:latin typeface="Aptos" panose="020B0004020202020204" pitchFamily="34" charset="0"/>
                <a:ea typeface="Harding Text Web Regular" pitchFamily="2" charset="0"/>
              </a:rPr>
              <a:t>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200" dirty="0" err="1">
                <a:latin typeface="Aptos" panose="020B0004020202020204" pitchFamily="34" charset="0"/>
                <a:ea typeface="Harding Text Web Regular" pitchFamily="2" charset="0"/>
              </a:rPr>
              <a:t>Hanafiah</a:t>
            </a:r>
            <a:r>
              <a:rPr lang="en-US" sz="1200" dirty="0">
                <a:latin typeface="Aptos" panose="020B0004020202020204" pitchFamily="34" charset="0"/>
                <a:ea typeface="Harding Text Web Regular" pitchFamily="2" charset="0"/>
              </a:rPr>
              <a:t> et al. 2012. Comparing the ecological footprint with the biodiversity footprint of products. </a:t>
            </a:r>
            <a:r>
              <a:rPr lang="en-US" sz="1200" dirty="0">
                <a:effectLst/>
                <a:latin typeface="Aptos" panose="020B0004020202020204" pitchFamily="34" charset="0"/>
                <a:ea typeface="Harding Text Web Regular" pitchFamily="2" charset="0"/>
                <a:hlinkClick r:id="rId14"/>
              </a:rPr>
              <a:t>https://doi.org/10.1016/j.jclepro.2012.06.016</a:t>
            </a:r>
            <a:r>
              <a:rPr lang="en-US" sz="1200" dirty="0">
                <a:effectLst/>
                <a:latin typeface="Aptos" panose="020B0004020202020204" pitchFamily="34" charset="0"/>
                <a:ea typeface="Harding Text Web Regular" pitchFamily="2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200" dirty="0">
              <a:effectLst/>
              <a:latin typeface="Aptos" panose="020B0004020202020204" pitchFamily="34" charset="0"/>
              <a:ea typeface="Harding Text Web Regular" pitchFamily="2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sz="1200" b="0" i="0" dirty="0"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704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348</Words>
  <Application>Microsoft Office PowerPoint</Application>
  <PresentationFormat>Grand écran</PresentationFormat>
  <Paragraphs>29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2" baseType="lpstr">
      <vt:lpstr>Aptos</vt:lpstr>
      <vt:lpstr>Aptos </vt:lpstr>
      <vt:lpstr>Aptos Display</vt:lpstr>
      <vt:lpstr>Aptos Serif</vt:lpstr>
      <vt:lpstr>Arial</vt:lpstr>
      <vt:lpstr>Calibri</vt:lpstr>
      <vt:lpstr>Calibri Light</vt:lpstr>
      <vt:lpstr>Harding Text Web Regular</vt:lpstr>
      <vt:lpstr>Lato Light</vt:lpstr>
      <vt:lpstr>Lato Thin</vt:lpstr>
      <vt:lpstr>Thème Office</vt:lpstr>
      <vt:lpstr>Présentation PowerPoint</vt:lpstr>
    </vt:vector>
  </TitlesOfParts>
  <Company>ISAE-SupAero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Bastien PAIS</dc:creator>
  <cp:lastModifiedBy>Arthur Lenoir</cp:lastModifiedBy>
  <cp:revision>3</cp:revision>
  <dcterms:created xsi:type="dcterms:W3CDTF">2024-12-16T14:46:58Z</dcterms:created>
  <dcterms:modified xsi:type="dcterms:W3CDTF">2024-12-18T16:08:09Z</dcterms:modified>
</cp:coreProperties>
</file>